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Comfortaa"/>
      <p:regular r:id="rId17"/>
    </p:embeddedFont>
    <p:embeddedFont>
      <p:font typeface="Comfortaa"/>
      <p:regular r:id="rId18"/>
    </p:embeddedFont>
    <p:embeddedFont>
      <p:font typeface="Raleway Medium"/>
      <p:regular r:id="rId19"/>
    </p:embeddedFont>
    <p:embeddedFont>
      <p:font typeface="Raleway Medium"/>
      <p:regular r:id="rId20"/>
    </p:embeddedFont>
    <p:embeddedFont>
      <p:font typeface="Raleway Medium"/>
      <p:regular r:id="rId21"/>
    </p:embeddedFont>
    <p:embeddedFont>
      <p:font typeface="Raleway Medium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10.svg>
</file>

<file path=ppt/media/image-10-11.png>
</file>

<file path=ppt/media/image-10-12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svg>
</file>

<file path=ppt/media/image-4-1.png>
</file>

<file path=ppt/media/image-4-2.svg>
</file>

<file path=ppt/media/image-4-3.png>
</file>

<file path=ppt/media/image-5-1.png>
</file>

<file path=ppt/media/image-7-1.png>
</file>

<file path=ppt/media/image-7-2.png>
</file>

<file path=ppt/media/image-7-3.svg>
</file>

<file path=ppt/media/image-7-4.png>
</file>

<file path=ppt/media/image-7-5.png>
</file>

<file path=ppt/media/image-7-6.svg>
</file>

<file path=ppt/media/image-7-7.png>
</file>

<file path=ppt/media/image-7-8.png>
</file>

<file path=ppt/media/image-7-9.svg>
</file>

<file path=ppt/media/image-8-1.png>
</file>

<file path=ppt/media/image-8-2.png>
</file>

<file path=ppt/media/image-8-3.sv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image" Target="../media/image-10-11.png"/><Relationship Id="rId12" Type="http://schemas.openxmlformats.org/officeDocument/2006/relationships/image" Target="../media/image-10-12.svg"/><Relationship Id="rId13" Type="http://schemas.openxmlformats.org/officeDocument/2006/relationships/slideLayout" Target="../slideLayouts/slideLayout11.xml"/><Relationship Id="rId1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slideLayout" Target="../slideLayouts/slideLayout8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84880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Customer Shopping Behavior Analysis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5906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Uncovering insights from 3,900 purchases to guide strategic business decisions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12840" y="638770"/>
            <a:ext cx="1789033" cy="436602"/>
          </a:xfrm>
          <a:prstGeom prst="roundRect">
            <a:avLst>
              <a:gd name="adj" fmla="val 63838"/>
            </a:avLst>
          </a:prstGeom>
          <a:solidFill>
            <a:srgbClr val="4D400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52143" y="764143"/>
            <a:ext cx="185738" cy="18573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30749" y="708422"/>
            <a:ext cx="1231821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ACTION PLAN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812840" y="1168241"/>
            <a:ext cx="7612380" cy="645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Strategic Recommendations</a:t>
            </a:r>
            <a:endParaRPr lang="en-US" sz="4050" dirty="0"/>
          </a:p>
        </p:txBody>
      </p:sp>
      <p:sp>
        <p:nvSpPr>
          <p:cNvPr id="6" name="Shape 3"/>
          <p:cNvSpPr/>
          <p:nvPr/>
        </p:nvSpPr>
        <p:spPr>
          <a:xfrm>
            <a:off x="812840" y="2161699"/>
            <a:ext cx="4180046" cy="2598420"/>
          </a:xfrm>
          <a:prstGeom prst="roundRect">
            <a:avLst>
              <a:gd name="adj" fmla="val 13408"/>
            </a:avLst>
          </a:prstGeom>
          <a:solidFill>
            <a:srgbClr val="46464A"/>
          </a:solidFill>
          <a:ln/>
        </p:spPr>
      </p:sp>
      <p:sp>
        <p:nvSpPr>
          <p:cNvPr id="7" name="Shape 4"/>
          <p:cNvSpPr/>
          <p:nvPr/>
        </p:nvSpPr>
        <p:spPr>
          <a:xfrm>
            <a:off x="1045012" y="2393871"/>
            <a:ext cx="696754" cy="696754"/>
          </a:xfrm>
          <a:prstGeom prst="roundRect">
            <a:avLst>
              <a:gd name="adj" fmla="val 13122401"/>
            </a:avLst>
          </a:prstGeom>
          <a:solidFill>
            <a:srgbClr val="FFE14D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6583" y="2585442"/>
            <a:ext cx="313492" cy="31349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45012" y="3322796"/>
            <a:ext cx="274034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Boost Subscriptions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1045012" y="3784759"/>
            <a:ext cx="371570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Promote exclusive benefits and rewards for subscribers</a:t>
            </a:r>
            <a:endParaRPr lang="en-US" sz="1800" dirty="0"/>
          </a:p>
        </p:txBody>
      </p:sp>
      <p:sp>
        <p:nvSpPr>
          <p:cNvPr id="11" name="Shape 7"/>
          <p:cNvSpPr/>
          <p:nvPr/>
        </p:nvSpPr>
        <p:spPr>
          <a:xfrm>
            <a:off x="5225058" y="2161699"/>
            <a:ext cx="4180165" cy="2598420"/>
          </a:xfrm>
          <a:prstGeom prst="roundRect">
            <a:avLst>
              <a:gd name="adj" fmla="val 13408"/>
            </a:avLst>
          </a:prstGeom>
          <a:solidFill>
            <a:srgbClr val="46464A"/>
          </a:solidFill>
          <a:ln/>
        </p:spPr>
      </p:sp>
      <p:sp>
        <p:nvSpPr>
          <p:cNvPr id="12" name="Shape 8"/>
          <p:cNvSpPr/>
          <p:nvPr/>
        </p:nvSpPr>
        <p:spPr>
          <a:xfrm>
            <a:off x="5457230" y="2393871"/>
            <a:ext cx="696754" cy="696754"/>
          </a:xfrm>
          <a:prstGeom prst="roundRect">
            <a:avLst>
              <a:gd name="adj" fmla="val 13122401"/>
            </a:avLst>
          </a:prstGeom>
          <a:solidFill>
            <a:srgbClr val="FFE14D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48801" y="2585442"/>
            <a:ext cx="313492" cy="31349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457230" y="3322796"/>
            <a:ext cx="2580680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Loyalty Programs</a:t>
            </a:r>
            <a:endParaRPr lang="en-US" sz="2000" dirty="0"/>
          </a:p>
        </p:txBody>
      </p:sp>
      <p:sp>
        <p:nvSpPr>
          <p:cNvPr id="15" name="Text 10"/>
          <p:cNvSpPr/>
          <p:nvPr/>
        </p:nvSpPr>
        <p:spPr>
          <a:xfrm>
            <a:off x="5457230" y="3784759"/>
            <a:ext cx="3715822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Reward repeat buyers to move them into loyal segment</a:t>
            </a:r>
            <a:endParaRPr lang="en-US" sz="1800" dirty="0"/>
          </a:p>
        </p:txBody>
      </p:sp>
      <p:sp>
        <p:nvSpPr>
          <p:cNvPr id="16" name="Shape 11"/>
          <p:cNvSpPr/>
          <p:nvPr/>
        </p:nvSpPr>
        <p:spPr>
          <a:xfrm>
            <a:off x="9637395" y="2161699"/>
            <a:ext cx="4180046" cy="2598420"/>
          </a:xfrm>
          <a:prstGeom prst="roundRect">
            <a:avLst>
              <a:gd name="adj" fmla="val 13408"/>
            </a:avLst>
          </a:prstGeom>
          <a:solidFill>
            <a:srgbClr val="46464A"/>
          </a:solidFill>
          <a:ln/>
        </p:spPr>
      </p:sp>
      <p:sp>
        <p:nvSpPr>
          <p:cNvPr id="17" name="Shape 12"/>
          <p:cNvSpPr/>
          <p:nvPr/>
        </p:nvSpPr>
        <p:spPr>
          <a:xfrm>
            <a:off x="9869567" y="2393871"/>
            <a:ext cx="696754" cy="696754"/>
          </a:xfrm>
          <a:prstGeom prst="roundRect">
            <a:avLst>
              <a:gd name="adj" fmla="val 13122401"/>
            </a:avLst>
          </a:prstGeom>
          <a:solidFill>
            <a:srgbClr val="FFE14D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61138" y="2585442"/>
            <a:ext cx="313492" cy="313492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9869567" y="3322796"/>
            <a:ext cx="2580680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Review Discounts</a:t>
            </a:r>
            <a:endParaRPr lang="en-US" sz="2000" dirty="0"/>
          </a:p>
        </p:txBody>
      </p:sp>
      <p:sp>
        <p:nvSpPr>
          <p:cNvPr id="20" name="Text 14"/>
          <p:cNvSpPr/>
          <p:nvPr/>
        </p:nvSpPr>
        <p:spPr>
          <a:xfrm>
            <a:off x="9869567" y="3784759"/>
            <a:ext cx="371570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Balance sales boosts with margin control strategy</a:t>
            </a:r>
            <a:endParaRPr lang="en-US" sz="1800" dirty="0"/>
          </a:p>
        </p:txBody>
      </p:sp>
      <p:sp>
        <p:nvSpPr>
          <p:cNvPr id="21" name="Shape 15"/>
          <p:cNvSpPr/>
          <p:nvPr/>
        </p:nvSpPr>
        <p:spPr>
          <a:xfrm>
            <a:off x="812840" y="4992291"/>
            <a:ext cx="6386155" cy="2598420"/>
          </a:xfrm>
          <a:prstGeom prst="roundRect">
            <a:avLst>
              <a:gd name="adj" fmla="val 13408"/>
            </a:avLst>
          </a:prstGeom>
          <a:solidFill>
            <a:srgbClr val="46464A"/>
          </a:solidFill>
          <a:ln/>
        </p:spPr>
      </p:sp>
      <p:sp>
        <p:nvSpPr>
          <p:cNvPr id="22" name="Shape 16"/>
          <p:cNvSpPr/>
          <p:nvPr/>
        </p:nvSpPr>
        <p:spPr>
          <a:xfrm>
            <a:off x="1045012" y="5224463"/>
            <a:ext cx="696754" cy="696754"/>
          </a:xfrm>
          <a:prstGeom prst="roundRect">
            <a:avLst>
              <a:gd name="adj" fmla="val 13122401"/>
            </a:avLst>
          </a:prstGeom>
          <a:solidFill>
            <a:srgbClr val="FFE14D"/>
          </a:solidFill>
          <a:ln/>
        </p:spPr>
      </p:sp>
      <p:pic>
        <p:nvPicPr>
          <p:cNvPr id="23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36583" y="5416034"/>
            <a:ext cx="313492" cy="313492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1045012" y="6153388"/>
            <a:ext cx="2649498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Targeted Marketing</a:t>
            </a:r>
            <a:endParaRPr lang="en-US" sz="2000" dirty="0"/>
          </a:p>
        </p:txBody>
      </p:sp>
      <p:sp>
        <p:nvSpPr>
          <p:cNvPr id="25" name="Text 18"/>
          <p:cNvSpPr/>
          <p:nvPr/>
        </p:nvSpPr>
        <p:spPr>
          <a:xfrm>
            <a:off x="1045012" y="6615351"/>
            <a:ext cx="5921812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Focus on high-revenue age groups and express shipping users</a:t>
            </a:r>
            <a:endParaRPr lang="en-US" sz="1800" dirty="0"/>
          </a:p>
        </p:txBody>
      </p:sp>
      <p:sp>
        <p:nvSpPr>
          <p:cNvPr id="26" name="Shape 19"/>
          <p:cNvSpPr/>
          <p:nvPr/>
        </p:nvSpPr>
        <p:spPr>
          <a:xfrm>
            <a:off x="7431167" y="4992291"/>
            <a:ext cx="6386274" cy="2598420"/>
          </a:xfrm>
          <a:prstGeom prst="roundRect">
            <a:avLst>
              <a:gd name="adj" fmla="val 13408"/>
            </a:avLst>
          </a:prstGeom>
          <a:solidFill>
            <a:srgbClr val="46464A"/>
          </a:solidFill>
          <a:ln/>
        </p:spPr>
      </p:sp>
      <p:sp>
        <p:nvSpPr>
          <p:cNvPr id="27" name="Shape 20"/>
          <p:cNvSpPr/>
          <p:nvPr/>
        </p:nvSpPr>
        <p:spPr>
          <a:xfrm>
            <a:off x="7663339" y="5224463"/>
            <a:ext cx="696754" cy="696754"/>
          </a:xfrm>
          <a:prstGeom prst="roundRect">
            <a:avLst>
              <a:gd name="adj" fmla="val 13122401"/>
            </a:avLst>
          </a:prstGeom>
          <a:solidFill>
            <a:srgbClr val="FFE14D"/>
          </a:solidFill>
          <a:ln/>
        </p:spPr>
      </p:sp>
      <p:pic>
        <p:nvPicPr>
          <p:cNvPr id="2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54910" y="5416034"/>
            <a:ext cx="313492" cy="313492"/>
          </a:xfrm>
          <a:prstGeom prst="rect">
            <a:avLst/>
          </a:prstGeom>
        </p:spPr>
      </p:pic>
      <p:sp>
        <p:nvSpPr>
          <p:cNvPr id="29" name="Text 21"/>
          <p:cNvSpPr/>
          <p:nvPr/>
        </p:nvSpPr>
        <p:spPr>
          <a:xfrm>
            <a:off x="7663339" y="6153388"/>
            <a:ext cx="264878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Product Positioning</a:t>
            </a:r>
            <a:endParaRPr lang="en-US" sz="2000" dirty="0"/>
          </a:p>
        </p:txBody>
      </p:sp>
      <p:sp>
        <p:nvSpPr>
          <p:cNvPr id="30" name="Text 22"/>
          <p:cNvSpPr/>
          <p:nvPr/>
        </p:nvSpPr>
        <p:spPr>
          <a:xfrm>
            <a:off x="7663339" y="6615351"/>
            <a:ext cx="5921931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Highlight top-rated and best-selling products in campaigns</a:t>
            </a:r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801648" y="973217"/>
            <a:ext cx="1233845" cy="430530"/>
          </a:xfrm>
          <a:prstGeom prst="roundRect">
            <a:avLst>
              <a:gd name="adj" fmla="val 63848"/>
            </a:avLst>
          </a:prstGeom>
          <a:solidFill>
            <a:srgbClr val="4D4000"/>
          </a:solidFill>
          <a:ln/>
        </p:spPr>
      </p:sp>
      <p:sp>
        <p:nvSpPr>
          <p:cNvPr id="4" name="Text 1"/>
          <p:cNvSpPr/>
          <p:nvPr/>
        </p:nvSpPr>
        <p:spPr>
          <a:xfrm>
            <a:off x="939046" y="1041916"/>
            <a:ext cx="95904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OVERVIEW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801648" y="1495306"/>
            <a:ext cx="5270659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Dataset at a Glance</a:t>
            </a:r>
            <a:endParaRPr lang="en-US" sz="4000" dirty="0"/>
          </a:p>
        </p:txBody>
      </p:sp>
      <p:sp>
        <p:nvSpPr>
          <p:cNvPr id="6" name="Text 3"/>
          <p:cNvSpPr/>
          <p:nvPr/>
        </p:nvSpPr>
        <p:spPr>
          <a:xfrm>
            <a:off x="801648" y="2589371"/>
            <a:ext cx="2322671" cy="755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950"/>
              </a:lnSpc>
              <a:buNone/>
            </a:pPr>
            <a:r>
              <a:rPr lang="en-US" sz="5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3,900</a:t>
            </a:r>
            <a:endParaRPr lang="en-US" sz="5950" dirty="0"/>
          </a:p>
        </p:txBody>
      </p:sp>
      <p:sp>
        <p:nvSpPr>
          <p:cNvPr id="7" name="Text 4"/>
          <p:cNvSpPr/>
          <p:nvPr/>
        </p:nvSpPr>
        <p:spPr>
          <a:xfrm>
            <a:off x="801648" y="3631406"/>
            <a:ext cx="2322671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Total Purchases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801648" y="4086939"/>
            <a:ext cx="2322671" cy="732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Transactions analyzed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3410545" y="2589371"/>
            <a:ext cx="2322790" cy="755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950"/>
              </a:lnSpc>
              <a:buNone/>
            </a:pPr>
            <a:r>
              <a:rPr lang="en-US" sz="5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18</a:t>
            </a:r>
            <a:endParaRPr lang="en-US" sz="5950" dirty="0"/>
          </a:p>
        </p:txBody>
      </p:sp>
      <p:sp>
        <p:nvSpPr>
          <p:cNvPr id="10" name="Text 7"/>
          <p:cNvSpPr/>
          <p:nvPr/>
        </p:nvSpPr>
        <p:spPr>
          <a:xfrm>
            <a:off x="3410545" y="3631406"/>
            <a:ext cx="2322790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Points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3410545" y="4086939"/>
            <a:ext cx="2322790" cy="732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Features per transaction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019562" y="2589371"/>
            <a:ext cx="2322671" cy="755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950"/>
              </a:lnSpc>
              <a:buNone/>
            </a:pPr>
            <a:r>
              <a:rPr lang="en-US" sz="5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5950" dirty="0"/>
          </a:p>
        </p:txBody>
      </p:sp>
      <p:sp>
        <p:nvSpPr>
          <p:cNvPr id="13" name="Text 10"/>
          <p:cNvSpPr/>
          <p:nvPr/>
        </p:nvSpPr>
        <p:spPr>
          <a:xfrm>
            <a:off x="6019562" y="3631406"/>
            <a:ext cx="2322671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Categories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6019562" y="4086939"/>
            <a:ext cx="2322671" cy="366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Product segments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3410545" y="5392341"/>
            <a:ext cx="2322790" cy="755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950"/>
              </a:lnSpc>
              <a:buNone/>
            </a:pPr>
            <a:r>
              <a:rPr lang="en-US" sz="5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50</a:t>
            </a:r>
            <a:endParaRPr lang="en-US" sz="5950" dirty="0"/>
          </a:p>
        </p:txBody>
      </p:sp>
      <p:sp>
        <p:nvSpPr>
          <p:cNvPr id="16" name="Text 13"/>
          <p:cNvSpPr/>
          <p:nvPr/>
        </p:nvSpPr>
        <p:spPr>
          <a:xfrm>
            <a:off x="3410545" y="6434376"/>
            <a:ext cx="2322790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Locations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3410545" y="6889909"/>
            <a:ext cx="2322790" cy="366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Geographic coverage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46628" y="763429"/>
            <a:ext cx="1796177" cy="362545"/>
          </a:xfrm>
          <a:prstGeom prst="roundRect">
            <a:avLst>
              <a:gd name="adj" fmla="val 61161"/>
            </a:avLst>
          </a:prstGeom>
          <a:noFill/>
          <a:ln w="7620">
            <a:solidFill>
              <a:srgbClr val="FFE14D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5096" y="870823"/>
            <a:ext cx="147757" cy="1477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6671" y="826413"/>
            <a:ext cx="1337667" cy="236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E14D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PYTHON ANALYSIS</a:t>
            </a:r>
            <a:endParaRPr lang="en-US" sz="1150" dirty="0"/>
          </a:p>
        </p:txBody>
      </p:sp>
      <p:sp>
        <p:nvSpPr>
          <p:cNvPr id="6" name="Text 2"/>
          <p:cNvSpPr/>
          <p:nvPr/>
        </p:nvSpPr>
        <p:spPr>
          <a:xfrm>
            <a:off x="646628" y="1199793"/>
            <a:ext cx="6181368" cy="513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Preparation &amp; Cleaning</a:t>
            </a:r>
            <a:endParaRPr lang="en-US" sz="3200" dirty="0"/>
          </a:p>
        </p:txBody>
      </p:sp>
      <p:sp>
        <p:nvSpPr>
          <p:cNvPr id="7" name="Text 3"/>
          <p:cNvSpPr/>
          <p:nvPr/>
        </p:nvSpPr>
        <p:spPr>
          <a:xfrm>
            <a:off x="646628" y="1990130"/>
            <a:ext cx="184666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Comfortaa Light" pitchFamily="34" charset="0"/>
                <a:ea typeface="Comfortaa Light" pitchFamily="34" charset="-122"/>
                <a:cs typeface="Comfortaa Light" pitchFamily="34" charset="-120"/>
              </a:rPr>
              <a:t>01</a:t>
            </a:r>
            <a:endParaRPr lang="en-US" sz="1450" dirty="0"/>
          </a:p>
        </p:txBody>
      </p:sp>
      <p:sp>
        <p:nvSpPr>
          <p:cNvPr id="8" name="Shape 4"/>
          <p:cNvSpPr/>
          <p:nvPr/>
        </p:nvSpPr>
        <p:spPr>
          <a:xfrm>
            <a:off x="646628" y="2281118"/>
            <a:ext cx="7850743" cy="22860"/>
          </a:xfrm>
          <a:prstGeom prst="rect">
            <a:avLst/>
          </a:prstGeom>
          <a:solidFill>
            <a:srgbClr val="FFE14D"/>
          </a:solidFill>
          <a:ln/>
        </p:spPr>
      </p:sp>
      <p:sp>
        <p:nvSpPr>
          <p:cNvPr id="9" name="Text 5"/>
          <p:cNvSpPr/>
          <p:nvPr/>
        </p:nvSpPr>
        <p:spPr>
          <a:xfrm>
            <a:off x="646628" y="2419112"/>
            <a:ext cx="2053114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Loading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646628" y="2786539"/>
            <a:ext cx="785074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Imported dataset using pandas, explored structure with df.info()</a:t>
            </a:r>
            <a:endParaRPr lang="en-US" sz="1450" dirty="0"/>
          </a:p>
        </p:txBody>
      </p:sp>
      <p:sp>
        <p:nvSpPr>
          <p:cNvPr id="11" name="Text 7"/>
          <p:cNvSpPr/>
          <p:nvPr/>
        </p:nvSpPr>
        <p:spPr>
          <a:xfrm>
            <a:off x="646628" y="3405307"/>
            <a:ext cx="184666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Comfortaa Light" pitchFamily="34" charset="0"/>
                <a:ea typeface="Comfortaa Light" pitchFamily="34" charset="-122"/>
                <a:cs typeface="Comfortaa Light" pitchFamily="34" charset="-120"/>
              </a:rPr>
              <a:t>02</a:t>
            </a:r>
            <a:endParaRPr lang="en-US" sz="1450" dirty="0"/>
          </a:p>
        </p:txBody>
      </p:sp>
      <p:sp>
        <p:nvSpPr>
          <p:cNvPr id="12" name="Shape 8"/>
          <p:cNvSpPr/>
          <p:nvPr/>
        </p:nvSpPr>
        <p:spPr>
          <a:xfrm>
            <a:off x="646628" y="3696295"/>
            <a:ext cx="7850743" cy="22860"/>
          </a:xfrm>
          <a:prstGeom prst="rect">
            <a:avLst/>
          </a:prstGeom>
          <a:solidFill>
            <a:srgbClr val="FFE14D"/>
          </a:solidFill>
          <a:ln/>
        </p:spPr>
      </p:sp>
      <p:sp>
        <p:nvSpPr>
          <p:cNvPr id="13" name="Text 9"/>
          <p:cNvSpPr/>
          <p:nvPr/>
        </p:nvSpPr>
        <p:spPr>
          <a:xfrm>
            <a:off x="646628" y="3834289"/>
            <a:ext cx="2053114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Missing Data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646628" y="4201716"/>
            <a:ext cx="785074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Imputed 37 missing Review Ratings using category median</a:t>
            </a:r>
            <a:endParaRPr lang="en-US" sz="1450" dirty="0"/>
          </a:p>
        </p:txBody>
      </p:sp>
      <p:sp>
        <p:nvSpPr>
          <p:cNvPr id="15" name="Text 11"/>
          <p:cNvSpPr/>
          <p:nvPr/>
        </p:nvSpPr>
        <p:spPr>
          <a:xfrm>
            <a:off x="646628" y="4820483"/>
            <a:ext cx="184666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Comfortaa Light" pitchFamily="34" charset="0"/>
                <a:ea typeface="Comfortaa Light" pitchFamily="34" charset="-122"/>
                <a:cs typeface="Comfortaa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6" name="Shape 12"/>
          <p:cNvSpPr/>
          <p:nvPr/>
        </p:nvSpPr>
        <p:spPr>
          <a:xfrm>
            <a:off x="646628" y="5111472"/>
            <a:ext cx="7850743" cy="22860"/>
          </a:xfrm>
          <a:prstGeom prst="rect">
            <a:avLst/>
          </a:prstGeom>
          <a:solidFill>
            <a:srgbClr val="FFE14D"/>
          </a:solidFill>
          <a:ln/>
        </p:spPr>
      </p:sp>
      <p:sp>
        <p:nvSpPr>
          <p:cNvPr id="17" name="Text 13"/>
          <p:cNvSpPr/>
          <p:nvPr/>
        </p:nvSpPr>
        <p:spPr>
          <a:xfrm>
            <a:off x="646628" y="5249466"/>
            <a:ext cx="2207062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46628" y="5616892"/>
            <a:ext cx="785074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Created age_group and purchase_frequency_days columns</a:t>
            </a:r>
            <a:endParaRPr lang="en-US" sz="1450" dirty="0"/>
          </a:p>
        </p:txBody>
      </p:sp>
      <p:sp>
        <p:nvSpPr>
          <p:cNvPr id="19" name="Text 15"/>
          <p:cNvSpPr/>
          <p:nvPr/>
        </p:nvSpPr>
        <p:spPr>
          <a:xfrm>
            <a:off x="646628" y="6235660"/>
            <a:ext cx="184666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Comfortaa Light" pitchFamily="34" charset="0"/>
                <a:ea typeface="Comfortaa Light" pitchFamily="34" charset="-122"/>
                <a:cs typeface="Comfortaa Light" pitchFamily="34" charset="-120"/>
              </a:rPr>
              <a:t>04</a:t>
            </a:r>
            <a:endParaRPr lang="en-US" sz="1450" dirty="0"/>
          </a:p>
        </p:txBody>
      </p:sp>
      <p:sp>
        <p:nvSpPr>
          <p:cNvPr id="20" name="Shape 16"/>
          <p:cNvSpPr/>
          <p:nvPr/>
        </p:nvSpPr>
        <p:spPr>
          <a:xfrm>
            <a:off x="646628" y="6526649"/>
            <a:ext cx="7850743" cy="22860"/>
          </a:xfrm>
          <a:prstGeom prst="rect">
            <a:avLst/>
          </a:prstGeom>
          <a:solidFill>
            <a:srgbClr val="FFE14D"/>
          </a:solidFill>
          <a:ln/>
        </p:spPr>
      </p:sp>
      <p:sp>
        <p:nvSpPr>
          <p:cNvPr id="21" name="Text 17"/>
          <p:cNvSpPr/>
          <p:nvPr/>
        </p:nvSpPr>
        <p:spPr>
          <a:xfrm>
            <a:off x="646628" y="6664643"/>
            <a:ext cx="2301716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Database Integration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646628" y="7032069"/>
            <a:ext cx="785074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Connected to PostgreSQL for SQL analysis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64037" y="927616"/>
            <a:ext cx="1922740" cy="464106"/>
          </a:xfrm>
          <a:prstGeom prst="roundRect">
            <a:avLst>
              <a:gd name="adj" fmla="val 63836"/>
            </a:avLst>
          </a:prstGeom>
          <a:solidFill>
            <a:srgbClr val="4D400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12150" y="1060966"/>
            <a:ext cx="197406" cy="19740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308259" y="1001673"/>
            <a:ext cx="1330404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SQL INSIGHTS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864037" y="1490424"/>
            <a:ext cx="549473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Revenue by Gender</a:t>
            </a:r>
            <a:endParaRPr lang="en-US" sz="43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824163"/>
            <a:ext cx="7500461" cy="42001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974336" y="2793325"/>
            <a:ext cx="3291840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Key Finding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8974336" y="3451622"/>
            <a:ext cx="479952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Male customers generate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2.1x more revenue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than female customers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8974336" y="4463891"/>
            <a:ext cx="479952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Total revenue: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$233,081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54316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High-Value Discount Users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285053"/>
            <a:ext cx="3584496" cy="1774746"/>
          </a:xfrm>
          <a:prstGeom prst="roundRect">
            <a:avLst>
              <a:gd name="adj" fmla="val 20867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110853" y="353187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839 Customers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10853" y="4022884"/>
            <a:ext cx="309086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Used discounts but spent above average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349" y="3285053"/>
            <a:ext cx="3584615" cy="1774746"/>
          </a:xfrm>
          <a:prstGeom prst="roundRect">
            <a:avLst>
              <a:gd name="adj" fmla="val 20867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4942165" y="353187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Smart Shoppers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42165" y="4022884"/>
            <a:ext cx="309098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Combine savings with high-value purchases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306616"/>
            <a:ext cx="7415927" cy="1379696"/>
          </a:xfrm>
          <a:prstGeom prst="roundRect">
            <a:avLst>
              <a:gd name="adj" fmla="val 26842"/>
            </a:avLst>
          </a:prstGeom>
          <a:solidFill>
            <a:srgbClr val="46464A"/>
          </a:solidFill>
          <a:ln/>
        </p:spPr>
      </p:sp>
      <p:sp>
        <p:nvSpPr>
          <p:cNvPr id="11" name="Text 8"/>
          <p:cNvSpPr/>
          <p:nvPr/>
        </p:nvSpPr>
        <p:spPr>
          <a:xfrm>
            <a:off x="1110853" y="555343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Target Segment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10853" y="6044446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Prime candidates for loyalty programs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64037" y="687110"/>
            <a:ext cx="2776299" cy="479346"/>
          </a:xfrm>
          <a:prstGeom prst="roundRect">
            <a:avLst>
              <a:gd name="adj" fmla="val 61806"/>
            </a:avLst>
          </a:prstGeom>
          <a:noFill/>
          <a:ln w="7620">
            <a:solidFill>
              <a:srgbClr val="FFE14D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019770" y="768787"/>
            <a:ext cx="2464832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14D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PRODUCT PERFORMANCE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864037" y="1265158"/>
            <a:ext cx="562856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Top-Rated Products</a:t>
            </a:r>
            <a:endParaRPr lang="en-US" sz="4300" dirty="0"/>
          </a:p>
        </p:txBody>
      </p:sp>
      <p:sp>
        <p:nvSpPr>
          <p:cNvPr id="5" name="Shape 3"/>
          <p:cNvSpPr/>
          <p:nvPr/>
        </p:nvSpPr>
        <p:spPr>
          <a:xfrm>
            <a:off x="864037" y="2691527"/>
            <a:ext cx="4136231" cy="1780580"/>
          </a:xfrm>
          <a:prstGeom prst="roundRect">
            <a:avLst>
              <a:gd name="adj" fmla="val 8217"/>
            </a:avLst>
          </a:prstGeom>
          <a:solidFill>
            <a:srgbClr val="27272B"/>
          </a:solidFill>
          <a:ln/>
        </p:spPr>
      </p:sp>
      <p:sp>
        <p:nvSpPr>
          <p:cNvPr id="6" name="Shape 4"/>
          <p:cNvSpPr/>
          <p:nvPr/>
        </p:nvSpPr>
        <p:spPr>
          <a:xfrm>
            <a:off x="864037" y="2661047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FFE14D"/>
          </a:solidFill>
          <a:ln/>
        </p:spPr>
      </p:sp>
      <p:sp>
        <p:nvSpPr>
          <p:cNvPr id="7" name="Shape 5"/>
          <p:cNvSpPr/>
          <p:nvPr/>
        </p:nvSpPr>
        <p:spPr>
          <a:xfrm>
            <a:off x="2561868" y="2321243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FE14D"/>
          </a:solidFill>
          <a:ln/>
        </p:spPr>
      </p:sp>
      <p:sp>
        <p:nvSpPr>
          <p:cNvPr id="8" name="Text 6"/>
          <p:cNvSpPr/>
          <p:nvPr/>
        </p:nvSpPr>
        <p:spPr>
          <a:xfrm>
            <a:off x="2784038" y="2506385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1141333" y="330874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Gloves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1141333" y="3799761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Rating: 3.86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5247084" y="2691527"/>
            <a:ext cx="4136231" cy="1780580"/>
          </a:xfrm>
          <a:prstGeom prst="roundRect">
            <a:avLst>
              <a:gd name="adj" fmla="val 8217"/>
            </a:avLst>
          </a:prstGeom>
          <a:solidFill>
            <a:srgbClr val="27272B"/>
          </a:solidFill>
          <a:ln/>
        </p:spPr>
      </p:sp>
      <p:sp>
        <p:nvSpPr>
          <p:cNvPr id="12" name="Shape 10"/>
          <p:cNvSpPr/>
          <p:nvPr/>
        </p:nvSpPr>
        <p:spPr>
          <a:xfrm>
            <a:off x="5247084" y="2661047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FFE14D"/>
          </a:solidFill>
          <a:ln/>
        </p:spPr>
      </p:sp>
      <p:sp>
        <p:nvSpPr>
          <p:cNvPr id="13" name="Shape 11"/>
          <p:cNvSpPr/>
          <p:nvPr/>
        </p:nvSpPr>
        <p:spPr>
          <a:xfrm>
            <a:off x="6944916" y="2321243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FE14D"/>
          </a:solidFill>
          <a:ln/>
        </p:spPr>
      </p:sp>
      <p:sp>
        <p:nvSpPr>
          <p:cNvPr id="14" name="Text 12"/>
          <p:cNvSpPr/>
          <p:nvPr/>
        </p:nvSpPr>
        <p:spPr>
          <a:xfrm>
            <a:off x="7167086" y="2506385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5524381" y="330874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Sandals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5524381" y="3799761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Rating: 3.84</a:t>
            </a:r>
            <a:endParaRPr lang="en-US" sz="1900" dirty="0"/>
          </a:p>
        </p:txBody>
      </p:sp>
      <p:sp>
        <p:nvSpPr>
          <p:cNvPr id="17" name="Shape 15"/>
          <p:cNvSpPr/>
          <p:nvPr/>
        </p:nvSpPr>
        <p:spPr>
          <a:xfrm>
            <a:off x="9630132" y="2691527"/>
            <a:ext cx="4136231" cy="1780580"/>
          </a:xfrm>
          <a:prstGeom prst="roundRect">
            <a:avLst>
              <a:gd name="adj" fmla="val 8217"/>
            </a:avLst>
          </a:prstGeom>
          <a:solidFill>
            <a:srgbClr val="27272B"/>
          </a:solidFill>
          <a:ln/>
        </p:spPr>
      </p:sp>
      <p:sp>
        <p:nvSpPr>
          <p:cNvPr id="18" name="Shape 16"/>
          <p:cNvSpPr/>
          <p:nvPr/>
        </p:nvSpPr>
        <p:spPr>
          <a:xfrm>
            <a:off x="9630132" y="2661047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FFE14D"/>
          </a:solidFill>
          <a:ln/>
        </p:spPr>
      </p:sp>
      <p:sp>
        <p:nvSpPr>
          <p:cNvPr id="19" name="Shape 17"/>
          <p:cNvSpPr/>
          <p:nvPr/>
        </p:nvSpPr>
        <p:spPr>
          <a:xfrm>
            <a:off x="11327963" y="2321243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FE14D"/>
          </a:solidFill>
          <a:ln/>
        </p:spPr>
      </p:sp>
      <p:sp>
        <p:nvSpPr>
          <p:cNvPr id="20" name="Text 18"/>
          <p:cNvSpPr/>
          <p:nvPr/>
        </p:nvSpPr>
        <p:spPr>
          <a:xfrm>
            <a:off x="11550134" y="2506385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300" dirty="0"/>
          </a:p>
        </p:txBody>
      </p:sp>
      <p:sp>
        <p:nvSpPr>
          <p:cNvPr id="21" name="Text 19"/>
          <p:cNvSpPr/>
          <p:nvPr/>
        </p:nvSpPr>
        <p:spPr>
          <a:xfrm>
            <a:off x="9907429" y="330874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Boots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9907429" y="3799761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Rating: 3.82</a:t>
            </a:r>
            <a:endParaRPr lang="en-US" sz="1900" dirty="0"/>
          </a:p>
        </p:txBody>
      </p:sp>
      <p:sp>
        <p:nvSpPr>
          <p:cNvPr id="23" name="Shape 21"/>
          <p:cNvSpPr/>
          <p:nvPr/>
        </p:nvSpPr>
        <p:spPr>
          <a:xfrm>
            <a:off x="864037" y="5089208"/>
            <a:ext cx="6327696" cy="1780580"/>
          </a:xfrm>
          <a:prstGeom prst="roundRect">
            <a:avLst>
              <a:gd name="adj" fmla="val 8217"/>
            </a:avLst>
          </a:prstGeom>
          <a:solidFill>
            <a:srgbClr val="27272B"/>
          </a:solidFill>
          <a:ln/>
        </p:spPr>
      </p:sp>
      <p:sp>
        <p:nvSpPr>
          <p:cNvPr id="24" name="Shape 22"/>
          <p:cNvSpPr/>
          <p:nvPr/>
        </p:nvSpPr>
        <p:spPr>
          <a:xfrm>
            <a:off x="864037" y="5058728"/>
            <a:ext cx="6327696" cy="121920"/>
          </a:xfrm>
          <a:prstGeom prst="roundRect">
            <a:avLst>
              <a:gd name="adj" fmla="val 303750"/>
            </a:avLst>
          </a:prstGeom>
          <a:solidFill>
            <a:srgbClr val="FFE14D"/>
          </a:solidFill>
          <a:ln/>
        </p:spPr>
      </p:sp>
      <p:sp>
        <p:nvSpPr>
          <p:cNvPr id="25" name="Shape 23"/>
          <p:cNvSpPr/>
          <p:nvPr/>
        </p:nvSpPr>
        <p:spPr>
          <a:xfrm>
            <a:off x="3657600" y="4718923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FE14D"/>
          </a:solidFill>
          <a:ln/>
        </p:spPr>
      </p:sp>
      <p:sp>
        <p:nvSpPr>
          <p:cNvPr id="26" name="Text 24"/>
          <p:cNvSpPr/>
          <p:nvPr/>
        </p:nvSpPr>
        <p:spPr>
          <a:xfrm>
            <a:off x="3879771" y="4904065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2300" dirty="0"/>
          </a:p>
        </p:txBody>
      </p:sp>
      <p:sp>
        <p:nvSpPr>
          <p:cNvPr id="27" name="Text 25"/>
          <p:cNvSpPr/>
          <p:nvPr/>
        </p:nvSpPr>
        <p:spPr>
          <a:xfrm>
            <a:off x="1141333" y="570642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Hat</a:t>
            </a:r>
            <a:endParaRPr lang="en-US" sz="2150" dirty="0"/>
          </a:p>
        </p:txBody>
      </p:sp>
      <p:sp>
        <p:nvSpPr>
          <p:cNvPr id="28" name="Text 26"/>
          <p:cNvSpPr/>
          <p:nvPr/>
        </p:nvSpPr>
        <p:spPr>
          <a:xfrm>
            <a:off x="1141333" y="6197441"/>
            <a:ext cx="57731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Rating: 3.80</a:t>
            </a:r>
            <a:endParaRPr lang="en-US" sz="1900" dirty="0"/>
          </a:p>
        </p:txBody>
      </p:sp>
      <p:sp>
        <p:nvSpPr>
          <p:cNvPr id="29" name="Shape 27"/>
          <p:cNvSpPr/>
          <p:nvPr/>
        </p:nvSpPr>
        <p:spPr>
          <a:xfrm>
            <a:off x="7438549" y="5089208"/>
            <a:ext cx="6327815" cy="1780580"/>
          </a:xfrm>
          <a:prstGeom prst="roundRect">
            <a:avLst>
              <a:gd name="adj" fmla="val 8217"/>
            </a:avLst>
          </a:prstGeom>
          <a:solidFill>
            <a:srgbClr val="27272B"/>
          </a:solidFill>
          <a:ln/>
        </p:spPr>
      </p:sp>
      <p:sp>
        <p:nvSpPr>
          <p:cNvPr id="30" name="Shape 28"/>
          <p:cNvSpPr/>
          <p:nvPr/>
        </p:nvSpPr>
        <p:spPr>
          <a:xfrm>
            <a:off x="7438549" y="5058728"/>
            <a:ext cx="6327815" cy="121920"/>
          </a:xfrm>
          <a:prstGeom prst="roundRect">
            <a:avLst>
              <a:gd name="adj" fmla="val 303750"/>
            </a:avLst>
          </a:prstGeom>
          <a:solidFill>
            <a:srgbClr val="FFE14D"/>
          </a:solidFill>
          <a:ln/>
        </p:spPr>
      </p:sp>
      <p:sp>
        <p:nvSpPr>
          <p:cNvPr id="31" name="Shape 29"/>
          <p:cNvSpPr/>
          <p:nvPr/>
        </p:nvSpPr>
        <p:spPr>
          <a:xfrm>
            <a:off x="10232112" y="4718923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FE14D"/>
          </a:solidFill>
          <a:ln/>
        </p:spPr>
      </p:sp>
      <p:sp>
        <p:nvSpPr>
          <p:cNvPr id="32" name="Text 30"/>
          <p:cNvSpPr/>
          <p:nvPr/>
        </p:nvSpPr>
        <p:spPr>
          <a:xfrm>
            <a:off x="10454283" y="4904065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5</a:t>
            </a:r>
            <a:endParaRPr lang="en-US" sz="2300" dirty="0"/>
          </a:p>
        </p:txBody>
      </p:sp>
      <p:sp>
        <p:nvSpPr>
          <p:cNvPr id="33" name="Text 31"/>
          <p:cNvSpPr/>
          <p:nvPr/>
        </p:nvSpPr>
        <p:spPr>
          <a:xfrm>
            <a:off x="7715845" y="570642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Skirt</a:t>
            </a:r>
            <a:endParaRPr lang="en-US" sz="2150" dirty="0"/>
          </a:p>
        </p:txBody>
      </p:sp>
      <p:sp>
        <p:nvSpPr>
          <p:cNvPr id="34" name="Text 32"/>
          <p:cNvSpPr/>
          <p:nvPr/>
        </p:nvSpPr>
        <p:spPr>
          <a:xfrm>
            <a:off x="7715845" y="6197441"/>
            <a:ext cx="577322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Rating: 3.78</a:t>
            </a:r>
            <a:endParaRPr lang="en-US" sz="1900" dirty="0"/>
          </a:p>
        </p:txBody>
      </p:sp>
      <p:sp>
        <p:nvSpPr>
          <p:cNvPr id="35" name="Text 33"/>
          <p:cNvSpPr/>
          <p:nvPr/>
        </p:nvSpPr>
        <p:spPr>
          <a:xfrm>
            <a:off x="864037" y="714744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Average review rating across all products: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3.75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7063"/>
            <a:ext cx="699908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Customer Segmentation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820347" y="398990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Loyal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480917"/>
            <a:ext cx="369951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3,116 customers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024080"/>
            <a:ext cx="369951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80% of customer base</a:t>
            </a:r>
            <a:endParaRPr lang="en-US" sz="19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9979" y="4519851"/>
            <a:ext cx="369332" cy="36933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43386" y="276832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Returning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9943386" y="3259336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701 customers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9943386" y="3802499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18% of customer base</a:t>
            </a:r>
            <a:endParaRPr lang="en-US" sz="19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20752" y="3150989"/>
            <a:ext cx="369332" cy="36933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943386" y="521136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New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9943386" y="5702379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83 customers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9943386" y="6245543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2% of customer base</a:t>
            </a:r>
            <a:endParaRPr lang="en-US" sz="190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20752" y="5888593"/>
            <a:ext cx="369332" cy="36933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0437" y="1481018"/>
            <a:ext cx="1806654" cy="464106"/>
          </a:xfrm>
          <a:prstGeom prst="roundRect">
            <a:avLst>
              <a:gd name="adj" fmla="val 63836"/>
            </a:avLst>
          </a:prstGeom>
          <a:solidFill>
            <a:srgbClr val="4D4000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98550" y="1614368"/>
            <a:ext cx="197406" cy="1974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94659" y="1555075"/>
            <a:ext cx="1214318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DASHBOARD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6350437" y="2043827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Power BI Analytics Dashboard</a:t>
            </a:r>
            <a:endParaRPr lang="en-US" sz="4300" dirty="0"/>
          </a:p>
        </p:txBody>
      </p:sp>
      <p:sp>
        <p:nvSpPr>
          <p:cNvPr id="7" name="Shape 3"/>
          <p:cNvSpPr/>
          <p:nvPr/>
        </p:nvSpPr>
        <p:spPr>
          <a:xfrm>
            <a:off x="6350437" y="3921443"/>
            <a:ext cx="123349" cy="123349"/>
          </a:xfrm>
          <a:prstGeom prst="roundRect">
            <a:avLst>
              <a:gd name="adj" fmla="val 370656"/>
            </a:avLst>
          </a:prstGeom>
          <a:solidFill>
            <a:srgbClr val="FFE14D"/>
          </a:solidFill>
          <a:ln/>
        </p:spPr>
      </p:sp>
      <p:sp>
        <p:nvSpPr>
          <p:cNvPr id="8" name="Text 4"/>
          <p:cNvSpPr/>
          <p:nvPr/>
        </p:nvSpPr>
        <p:spPr>
          <a:xfrm>
            <a:off x="6720602" y="3785711"/>
            <a:ext cx="704576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Interactive filters: Subscription, Gender, Category, Shipping</a:t>
            </a:r>
            <a:endParaRPr lang="en-US" sz="1900" dirty="0"/>
          </a:p>
        </p:txBody>
      </p:sp>
      <p:sp>
        <p:nvSpPr>
          <p:cNvPr id="9" name="Shape 5"/>
          <p:cNvSpPr/>
          <p:nvPr/>
        </p:nvSpPr>
        <p:spPr>
          <a:xfrm>
            <a:off x="6350437" y="4810244"/>
            <a:ext cx="123349" cy="123349"/>
          </a:xfrm>
          <a:prstGeom prst="roundRect">
            <a:avLst>
              <a:gd name="adj" fmla="val 370656"/>
            </a:avLst>
          </a:prstGeom>
          <a:solidFill>
            <a:srgbClr val="FFE14D"/>
          </a:solidFill>
          <a:ln/>
        </p:spPr>
      </p:sp>
      <p:sp>
        <p:nvSpPr>
          <p:cNvPr id="10" name="Text 6"/>
          <p:cNvSpPr/>
          <p:nvPr/>
        </p:nvSpPr>
        <p:spPr>
          <a:xfrm>
            <a:off x="6720602" y="4674513"/>
            <a:ext cx="704576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Visual insights: Revenue and sales by category and age group</a:t>
            </a:r>
            <a:endParaRPr lang="en-US" sz="1900" dirty="0"/>
          </a:p>
        </p:txBody>
      </p:sp>
      <p:sp>
        <p:nvSpPr>
          <p:cNvPr id="11" name="Shape 7"/>
          <p:cNvSpPr/>
          <p:nvPr/>
        </p:nvSpPr>
        <p:spPr>
          <a:xfrm>
            <a:off x="6350437" y="6094095"/>
            <a:ext cx="123349" cy="123349"/>
          </a:xfrm>
          <a:prstGeom prst="roundRect">
            <a:avLst>
              <a:gd name="adj" fmla="val 370656"/>
            </a:avLst>
          </a:prstGeom>
          <a:solidFill>
            <a:srgbClr val="FFE14D"/>
          </a:solidFill>
          <a:ln/>
        </p:spPr>
      </p:sp>
      <p:sp>
        <p:nvSpPr>
          <p:cNvPr id="12" name="Text 8"/>
          <p:cNvSpPr/>
          <p:nvPr/>
        </p:nvSpPr>
        <p:spPr>
          <a:xfrm>
            <a:off x="6720602" y="5958364"/>
            <a:ext cx="704576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Key metrics: 3.9K customers, $59.76 avg purchase, 3.75 avg rating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76719" y="395526"/>
            <a:ext cx="1561028" cy="269796"/>
          </a:xfrm>
          <a:prstGeom prst="roundRect">
            <a:avLst>
              <a:gd name="adj" fmla="val 63898"/>
            </a:avLst>
          </a:prstGeom>
          <a:solidFill>
            <a:srgbClr val="4D4000"/>
          </a:solidFill>
          <a:ln/>
        </p:spPr>
      </p:sp>
      <p:sp>
        <p:nvSpPr>
          <p:cNvPr id="3" name="Text 1"/>
          <p:cNvSpPr/>
          <p:nvPr/>
        </p:nvSpPr>
        <p:spPr>
          <a:xfrm>
            <a:off x="3362801" y="438507"/>
            <a:ext cx="1388864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SUBSCRIPTION INSIGHTS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3276719" y="722709"/>
            <a:ext cx="5491163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Subscribers vs. Non-Subscribers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4324707" y="2432328"/>
            <a:ext cx="1767007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27%</a:t>
            </a:r>
            <a:endParaRPr lang="en-US" sz="28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30873" y="1534477"/>
            <a:ext cx="2154912" cy="215491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4410194" y="3868817"/>
            <a:ext cx="1596152" cy="199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Subscribers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3276719" y="4211955"/>
            <a:ext cx="3863221" cy="229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1,053 customers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4324707" y="5662851"/>
            <a:ext cx="1767007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73%</a:t>
            </a:r>
            <a:endParaRPr lang="en-US" sz="28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873" y="4765000"/>
            <a:ext cx="2154912" cy="215491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410194" y="7099340"/>
            <a:ext cx="1596152" cy="199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Non-Subscribers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3276719" y="7442478"/>
            <a:ext cx="3863221" cy="229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2,847 customers</a:t>
            </a:r>
            <a:endParaRPr lang="en-US" sz="1100" dirty="0"/>
          </a:p>
        </p:txBody>
      </p:sp>
      <p:sp>
        <p:nvSpPr>
          <p:cNvPr id="13" name="Text 9"/>
          <p:cNvSpPr/>
          <p:nvPr/>
        </p:nvSpPr>
        <p:spPr>
          <a:xfrm>
            <a:off x="7498080" y="1480661"/>
            <a:ext cx="1915478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Revenue Impact</a:t>
            </a:r>
            <a:endParaRPr lang="en-US" sz="1500" dirty="0"/>
          </a:p>
        </p:txBody>
      </p:sp>
      <p:sp>
        <p:nvSpPr>
          <p:cNvPr id="14" name="Text 10"/>
          <p:cNvSpPr/>
          <p:nvPr/>
        </p:nvSpPr>
        <p:spPr>
          <a:xfrm>
            <a:off x="7498080" y="1863685"/>
            <a:ext cx="3863221" cy="229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Subscribers: $62,645 total revenue</a:t>
            </a:r>
            <a:endParaRPr lang="en-US" sz="1100" dirty="0"/>
          </a:p>
        </p:txBody>
      </p:sp>
      <p:sp>
        <p:nvSpPr>
          <p:cNvPr id="15" name="Text 11"/>
          <p:cNvSpPr/>
          <p:nvPr/>
        </p:nvSpPr>
        <p:spPr>
          <a:xfrm>
            <a:off x="7498080" y="2143839"/>
            <a:ext cx="3863221" cy="229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Non-subscribers: $170,436 total revenue</a:t>
            </a:r>
            <a:endParaRPr lang="en-US" sz="1100" dirty="0"/>
          </a:p>
        </p:txBody>
      </p:sp>
      <p:sp>
        <p:nvSpPr>
          <p:cNvPr id="16" name="Text 12"/>
          <p:cNvSpPr/>
          <p:nvPr/>
        </p:nvSpPr>
        <p:spPr>
          <a:xfrm>
            <a:off x="7498080" y="2423993"/>
            <a:ext cx="3863221" cy="229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Average spend similar: $59.49 vs $59.87</a:t>
            </a:r>
            <a:endParaRPr lang="en-US" sz="1100" dirty="0"/>
          </a:p>
        </p:txBody>
      </p:sp>
      <p:sp>
        <p:nvSpPr>
          <p:cNvPr id="17" name="Text 13"/>
          <p:cNvSpPr/>
          <p:nvPr/>
        </p:nvSpPr>
        <p:spPr>
          <a:xfrm>
            <a:off x="7498080" y="2783086"/>
            <a:ext cx="3863221" cy="229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Opportunity: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Convert more customers to subscriptions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2026-01-12T10:34:48Z</dcterms:created>
  <dcterms:modified xsi:type="dcterms:W3CDTF">2026-01-12T10:34:48Z</dcterms:modified>
</cp:coreProperties>
</file>